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73" r:id="rId4"/>
    <p:sldId id="262" r:id="rId5"/>
    <p:sldId id="263" r:id="rId6"/>
    <p:sldId id="275" r:id="rId7"/>
    <p:sldId id="264" r:id="rId8"/>
    <p:sldId id="276" r:id="rId9"/>
    <p:sldId id="277" r:id="rId10"/>
    <p:sldId id="265" r:id="rId11"/>
    <p:sldId id="278" r:id="rId12"/>
    <p:sldId id="280" r:id="rId13"/>
    <p:sldId id="281" r:id="rId14"/>
    <p:sldId id="289" r:id="rId15"/>
    <p:sldId id="284" r:id="rId16"/>
    <p:sldId id="286" r:id="rId17"/>
    <p:sldId id="279" r:id="rId18"/>
    <p:sldId id="282" r:id="rId19"/>
    <p:sldId id="283" r:id="rId20"/>
    <p:sldId id="287" r:id="rId21"/>
    <p:sldId id="288" r:id="rId22"/>
    <p:sldId id="274" r:id="rId23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zeels J.C.M. (Anita)" initials="WJ(" lastIdx="1" clrIdx="0">
    <p:extLst>
      <p:ext uri="{19B8F6BF-5375-455C-9EA6-DF929625EA0E}">
        <p15:presenceInfo xmlns:p15="http://schemas.microsoft.com/office/powerpoint/2012/main" userId="S-1-5-21-3449342482-3972490216-2633184091-518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224035-CD09-46F8-B39C-1FD97A4923B1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CB5399-E34C-43D2-BC6B-2763D31601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74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89BE-FE2D-4034-8124-907FCA324D9E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3B08B-FC10-42E3-9F00-3E4FEA3FC6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0A23-F629-4F0B-BF31-6C3CDE93CC7E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DDD1-BED5-4CB8-973A-42A1C0404B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E19C0-03C3-4549-BC02-DB4A8D7A3268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25-F4B4-4646-A18E-0410A09C716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EAC8-85D3-454D-B911-B7D6A7838E19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9FA9-0E41-4FAF-8F46-C9ABD3039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B713-DBFE-45B3-9A7E-4A4C862F6D28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DAD8-FCB7-4EF2-8FB2-04B257BFE3E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68B0E-2EA0-4D73-BD7F-443BFA87F7D6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F115-B531-49AC-83B9-7B939ED540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623C-B391-4EE8-B8FE-28C455D88D37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4CBA4-D7EE-4668-88EE-97F6AA43B0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69E1-832D-4B85-8A91-73AC8809892A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2A3B-57B5-4AEA-A069-DF55AAB088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FBD0-80B8-4955-A161-6EFCFC334233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A957-2BC8-4C41-8435-AFDCA968BC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B352C-E9E3-464B-AAB1-0AB978BBA806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BE8D-3C4C-4F7C-9FE2-0C6643A2C9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B276E-453B-4E75-B094-5940888A4D80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7695-7174-4B5A-AAE2-E1DF25C992C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522FE-C8D5-4D69-A309-37A02DE270D3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7237FB-2143-48C3-9083-0C974AAF6A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wangerschapstest.n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om.nl/" TargetMode="External"/><Relationship Id="rId7" Type="http://schemas.openxmlformats.org/officeDocument/2006/relationships/hyperlink" Target="http://www.tienermoeders.n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iriz.nl/" TargetMode="External"/><Relationship Id="rId5" Type="http://schemas.openxmlformats.org/officeDocument/2006/relationships/hyperlink" Target="http://www.sense.info/" TargetMode="External"/><Relationship Id="rId4" Type="http://schemas.openxmlformats.org/officeDocument/2006/relationships/hyperlink" Target="http://www.casa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ctrTitle"/>
          </p:nvPr>
        </p:nvSpPr>
        <p:spPr>
          <a:xfrm>
            <a:off x="1617663" y="2386013"/>
            <a:ext cx="3278187" cy="2243137"/>
          </a:xfrm>
        </p:spPr>
        <p:txBody>
          <a:bodyPr/>
          <a:lstStyle/>
          <a:p>
            <a:pPr eaLnBrk="1" hangingPunct="1"/>
            <a:r>
              <a:rPr lang="nl-NL" sz="3200" b="1" i="1" smtClean="0">
                <a:latin typeface="Arial" charset="0"/>
                <a:cs typeface="Arial" charset="0"/>
              </a:rPr>
              <a:t>Onbedoelde</a:t>
            </a:r>
            <a:r>
              <a:rPr lang="nl-NL" sz="2000" b="1" i="1" smtClean="0">
                <a:latin typeface="Arial" charset="0"/>
                <a:cs typeface="Arial" charset="0"/>
              </a:rPr>
              <a:t> </a:t>
            </a:r>
            <a:br>
              <a:rPr lang="nl-NL" sz="2000" b="1" i="1" smtClean="0">
                <a:latin typeface="Arial" charset="0"/>
                <a:cs typeface="Arial" charset="0"/>
              </a:rPr>
            </a:br>
            <a:r>
              <a:rPr lang="nl-NL" sz="2000" b="1" i="1" smtClean="0">
                <a:latin typeface="Arial" charset="0"/>
                <a:cs typeface="Arial" charset="0"/>
              </a:rPr>
              <a:t/>
            </a:r>
            <a:br>
              <a:rPr lang="nl-NL" sz="2000" b="1" i="1" smtClean="0">
                <a:latin typeface="Arial" charset="0"/>
                <a:cs typeface="Arial" charset="0"/>
              </a:rPr>
            </a:br>
            <a:r>
              <a:rPr lang="nl-NL" sz="3200" b="1" i="1" smtClean="0">
                <a:latin typeface="Arial" charset="0"/>
                <a:cs typeface="Arial" charset="0"/>
              </a:rPr>
              <a:t>zwangerschap</a:t>
            </a:r>
          </a:p>
        </p:txBody>
      </p:sp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2674938"/>
            <a:ext cx="24209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9626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5723164" y="1094423"/>
            <a:ext cx="2481263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3878" y="2828780"/>
            <a:ext cx="6219961" cy="2281153"/>
          </a:xfrm>
        </p:spPr>
        <p:txBody>
          <a:bodyPr/>
          <a:lstStyle/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bij de apotheek of drogist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bij je huisarts of een Sense-spreekuur: daar kun je een gratis test doen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  (kijk op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www.sense.info</a:t>
            </a:r>
            <a:r>
              <a:rPr lang="nl-NL" sz="1400" dirty="0" smtClean="0">
                <a:latin typeface="Arial" charset="0"/>
                <a:cs typeface="Arial" charset="0"/>
              </a:rPr>
              <a:t> voor een spreekuur bij jou in de buurt)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via internet (bv</a:t>
            </a:r>
            <a:r>
              <a:rPr lang="nl-NL" sz="1400" dirty="0">
                <a:latin typeface="Arial" charset="0"/>
                <a:cs typeface="Arial" charset="0"/>
              </a:rPr>
              <a:t>. </a:t>
            </a:r>
            <a:r>
              <a:rPr lang="nl-NL" sz="1400" dirty="0">
                <a:latin typeface="Arial" charset="0"/>
                <a:cs typeface="Arial" charset="0"/>
                <a:hlinkClick r:id="rId4"/>
              </a:rPr>
              <a:t>http://</a:t>
            </a:r>
            <a:r>
              <a:rPr lang="nl-NL" sz="1400" dirty="0" smtClean="0">
                <a:latin typeface="Arial" charset="0"/>
                <a:cs typeface="Arial" charset="0"/>
                <a:hlinkClick r:id="rId4"/>
              </a:rPr>
              <a:t>www.zwangerschapstest.nu/</a:t>
            </a:r>
            <a:r>
              <a:rPr lang="nl-NL" sz="1400" dirty="0" smtClean="0"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8" y="2356898"/>
            <a:ext cx="5941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E</a:t>
            </a:r>
            <a:r>
              <a:rPr lang="nl-NL" b="1" dirty="0" smtClean="0">
                <a:solidFill>
                  <a:prstClr val="black"/>
                </a:solidFill>
              </a:rPr>
              <a:t>en </a:t>
            </a:r>
            <a:r>
              <a:rPr lang="nl-NL" b="1" dirty="0">
                <a:solidFill>
                  <a:prstClr val="black"/>
                </a:solidFill>
              </a:rPr>
              <a:t>zwangerschapstest </a:t>
            </a:r>
            <a:r>
              <a:rPr lang="nl-NL" b="1" dirty="0" smtClean="0">
                <a:solidFill>
                  <a:prstClr val="black"/>
                </a:solidFill>
              </a:rPr>
              <a:t>haal je:</a:t>
            </a:r>
            <a:endParaRPr lang="nl-N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49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5821363" y="1008063"/>
            <a:ext cx="2276475" cy="1143000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2603863"/>
            <a:ext cx="6573838" cy="27079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i="1" dirty="0" smtClean="0">
                <a:latin typeface="Arial" charset="0"/>
                <a:cs typeface="Arial" charset="0"/>
              </a:rPr>
              <a:t>Wat zijn de mogelijkheden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b="1" i="1" dirty="0">
                <a:latin typeface="Arial" charset="0"/>
                <a:cs typeface="Arial" charset="0"/>
              </a:rPr>
              <a:t>	</a:t>
            </a:r>
            <a:r>
              <a:rPr lang="nl-NL" sz="1800" b="1" i="1" dirty="0" smtClean="0">
                <a:latin typeface="Arial" charset="0"/>
                <a:cs typeface="Arial" charset="0"/>
              </a:rPr>
              <a:t>		           </a:t>
            </a:r>
            <a:r>
              <a:rPr lang="nl-NL" sz="1800" b="1" i="1" dirty="0">
                <a:latin typeface="Arial" charset="0"/>
                <a:cs typeface="Arial" charset="0"/>
              </a:rPr>
              <a:t> </a:t>
            </a:r>
            <a:r>
              <a:rPr lang="nl-NL" sz="1800" b="1" i="1" dirty="0" smtClean="0">
                <a:latin typeface="Arial" charset="0"/>
                <a:cs typeface="Arial" charset="0"/>
              </a:rPr>
              <a:t>      als je onbedoeld zwanger bent?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009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6059487" y="1297576"/>
            <a:ext cx="2128838" cy="777875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9968" y="2623607"/>
            <a:ext cx="5383938" cy="2854084"/>
          </a:xfrm>
        </p:spPr>
        <p:txBody>
          <a:bodyPr/>
          <a:lstStyle/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Abortus</a:t>
            </a:r>
          </a:p>
          <a:p>
            <a:pPr lvl="1" eaLnBrk="1" hangingPunct="1">
              <a:buBlip>
                <a:blip r:embed="rId2"/>
              </a:buBlip>
            </a:pP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ongeveer 3.200 meisjes per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jaar</a:t>
            </a:r>
          </a:p>
          <a:p>
            <a:pPr marL="457200" lvl="1" indent="0" eaLnBrk="1" hangingPunct="1"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Kind krijgen en zelf opvoeden</a:t>
            </a: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ongeveer 1.800 meisjes per jaar</a:t>
            </a:r>
          </a:p>
          <a:p>
            <a:pPr marL="457200" lvl="1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Kind krijgen en in pleeggezin</a:t>
            </a:r>
          </a:p>
          <a:p>
            <a:pPr marL="0" lvl="0" indent="0" eaLnBrk="1" hangingPunct="1"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 Kind krijgen en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afstaan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ter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adoptie</a:t>
            </a:r>
            <a:endParaRPr lang="nl-NL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eaLnBrk="1" hangingPunct="1">
              <a:buBlip>
                <a:blip r:embed="rId2"/>
              </a:buBlip>
            </a:pP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ongeveer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20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kinderen per jaar</a:t>
            </a:r>
          </a:p>
        </p:txBody>
      </p:sp>
      <p:sp>
        <p:nvSpPr>
          <p:cNvPr id="2" name="Rechthoek 1"/>
          <p:cNvSpPr/>
          <p:nvPr/>
        </p:nvSpPr>
        <p:spPr>
          <a:xfrm>
            <a:off x="1377220" y="2075451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Mogelijkheden</a:t>
            </a:r>
          </a:p>
        </p:txBody>
      </p:sp>
    </p:spTree>
    <p:extLst>
      <p:ext uri="{BB962C8B-B14F-4D97-AF65-F5344CB8AC3E}">
        <p14:creationId xmlns:p14="http://schemas.microsoft.com/office/powerpoint/2010/main" val="3057758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963694" y="1219198"/>
            <a:ext cx="2128838" cy="507909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7457" y="2567839"/>
            <a:ext cx="6045789" cy="2239292"/>
          </a:xfrm>
        </p:spPr>
        <p:txBody>
          <a:bodyPr/>
          <a:lstStyle/>
          <a:p>
            <a:pPr marL="0" lvl="0" indent="0" eaLnBrk="1" hangingPunct="1"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Verschillende </a:t>
            </a:r>
            <a:r>
              <a:rPr lang="nl-NL" sz="1400" dirty="0">
                <a:latin typeface="Arial" charset="0"/>
                <a:cs typeface="Arial" charset="0"/>
              </a:rPr>
              <a:t>manieren, afhankelijk van hoe lang </a:t>
            </a:r>
            <a:r>
              <a:rPr lang="nl-NL" sz="1400" dirty="0" smtClean="0">
                <a:latin typeface="Arial" charset="0"/>
                <a:cs typeface="Arial" charset="0"/>
              </a:rPr>
              <a:t>je zwanger bent:</a:t>
            </a:r>
          </a:p>
          <a:p>
            <a:pPr marL="0" lvl="0" indent="0" eaLnBrk="1" hangingPunct="1"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Overtijdbehandeling</a:t>
            </a: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tussen 12 en 16 dagen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overtijd</a:t>
            </a:r>
          </a:p>
          <a:p>
            <a:pPr marL="0" lvl="0" indent="0" eaLnBrk="1" hangingPunct="1">
              <a:buNone/>
            </a:pPr>
            <a:endParaRPr lang="nl-NL" sz="8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Abortus tot 13 weken: tussen 16 dagen overtijd en 13 weken zwanger</a:t>
            </a:r>
          </a:p>
          <a:p>
            <a:pPr marL="0" lvl="0" indent="0" eaLnBrk="1" hangingPunct="1">
              <a:buNone/>
            </a:pPr>
            <a:endParaRPr lang="nl-NL" sz="8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Abortus </a:t>
            </a: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tot 22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weken: tussen 13 en 22 weken zwanger</a:t>
            </a: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nl-NL" sz="1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8" y="220801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Abortus</a:t>
            </a:r>
          </a:p>
        </p:txBody>
      </p:sp>
    </p:spTree>
    <p:extLst>
      <p:ext uri="{BB962C8B-B14F-4D97-AF65-F5344CB8AC3E}">
        <p14:creationId xmlns:p14="http://schemas.microsoft.com/office/powerpoint/2010/main" val="2119500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954984" y="1184365"/>
            <a:ext cx="2128838" cy="507909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5502" y="2400363"/>
            <a:ext cx="6840537" cy="278811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geen bedenktijd van 5 dagen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zelf afspraak maken bij ziekenhuis of abortuskliniek  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twee behandelingen mogelijk:</a:t>
            </a:r>
          </a:p>
          <a:p>
            <a:pPr marL="400050" lvl="1" indent="0" eaLnBrk="1" hangingPunct="1">
              <a:buBlip>
                <a:blip r:embed="rId2"/>
              </a:buBlip>
            </a:pPr>
            <a:r>
              <a:rPr lang="nl-NL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abortuspil: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eerste dag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tabletten, de derde dag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weer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tabletten 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</a:p>
          <a:p>
            <a:pPr marL="400050" lvl="1" indent="0" eaLnBrk="1" hangingPunct="1">
              <a:buNone/>
            </a:pP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4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tot 6 uur in de kliniek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blijven.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De abortuspil heeft soms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bijverschijnselen.</a:t>
            </a:r>
          </a:p>
          <a:p>
            <a:pPr marL="400050" lvl="1" indent="0" eaLnBrk="1" hangingPunct="1">
              <a:buNone/>
            </a:pPr>
            <a:endParaRPr lang="nl-NL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00050" lvl="1" indent="0" eaLnBrk="1" hangingPunct="1">
              <a:buBlip>
                <a:blip r:embed="rId2"/>
              </a:buBlip>
            </a:pPr>
            <a:r>
              <a:rPr lang="nl-NL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zuigcurretage</a:t>
            </a:r>
            <a:r>
              <a:rPr lang="nl-NL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eerst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baarmoedermond verdoofd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beetje opgerekt, </a:t>
            </a:r>
          </a:p>
          <a:p>
            <a:pPr marL="400050" lvl="1" indent="0" eaLnBrk="1" hangingPunct="1">
              <a:buNone/>
            </a:pP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daarna b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aarmoeder met </a:t>
            </a:r>
            <a:r>
              <a:rPr lang="nl-NL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een zuigmethode schoongemaakt</a:t>
            </a:r>
            <a:r>
              <a:rPr lang="nl-NL" sz="1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</a:p>
          <a:p>
            <a:pPr marL="400050" lvl="1" indent="0" eaLnBrk="1" hangingPunct="1">
              <a:buNone/>
            </a:pP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‘Menstruatie’-krampen mogelijk. </a:t>
            </a:r>
            <a:endParaRPr lang="nl-NL" sz="1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6" y="2231086"/>
            <a:ext cx="6298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0"/>
              </a:spcAft>
            </a:pPr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Overtijdbehandeling: tussen 12 en 16 dagen overtijd</a:t>
            </a:r>
          </a:p>
        </p:txBody>
      </p:sp>
    </p:spTree>
    <p:extLst>
      <p:ext uri="{BB962C8B-B14F-4D97-AF65-F5344CB8AC3E}">
        <p14:creationId xmlns:p14="http://schemas.microsoft.com/office/powerpoint/2010/main" val="3887686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876925" y="1158875"/>
            <a:ext cx="2128838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840537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nl-NL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Abortus </a:t>
            </a:r>
            <a:r>
              <a:rPr lang="nl-NL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tot 13 </a:t>
            </a:r>
            <a:r>
              <a:rPr lang="nl-NL" sz="18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weken</a:t>
            </a:r>
          </a:p>
          <a:p>
            <a:pPr marL="0" indent="0">
              <a:spcAft>
                <a:spcPts val="0"/>
              </a:spcAft>
              <a:buNone/>
            </a:pP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tussen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16 dagen overtijd en 13 weken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zwanger 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5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dagen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bedenktijd is verplicht</a:t>
            </a:r>
          </a:p>
          <a:p>
            <a:pPr marL="0" lvl="0" indent="0" eaLnBrk="1" hangingPunct="1">
              <a:buNone/>
            </a:pPr>
            <a:endParaRPr lang="nl-NL" sz="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zuigcurretage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onder plaatselijke verdoving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of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volledige narcose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800" b="1" u="sng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552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876925" y="1078375"/>
            <a:ext cx="2128838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5502" y="2537859"/>
            <a:ext cx="6010955" cy="2847249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tussen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13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22 weken zwanger </a:t>
            </a:r>
            <a:endParaRPr lang="nl-NL" sz="1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None/>
            </a:pPr>
            <a:endParaRPr lang="nl-NL" sz="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dagen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bedenktijd is verplicht</a:t>
            </a:r>
          </a:p>
          <a:p>
            <a:pPr marL="0" lvl="0" indent="0" eaLnBrk="1" hangingPunct="1">
              <a:buNone/>
            </a:pPr>
            <a:endParaRPr lang="nl-NL" sz="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behandeling: verschillende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methoden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+ medicijnen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tot 18 weken: plaatselijke verdoving of volledige narcose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vanaf 18 weken: volledige narcose</a:t>
            </a: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nl-NL" sz="800" b="1" u="sng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8" y="2221375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  <a:spcAft>
                <a:spcPts val="0"/>
              </a:spcAft>
            </a:pPr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Abortus tot 22 weken</a:t>
            </a:r>
          </a:p>
        </p:txBody>
      </p:sp>
    </p:spTree>
    <p:extLst>
      <p:ext uri="{BB962C8B-B14F-4D97-AF65-F5344CB8AC3E}">
        <p14:creationId xmlns:p14="http://schemas.microsoft.com/office/powerpoint/2010/main" val="2123992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876925" y="1158875"/>
            <a:ext cx="2128838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26462" y="3078707"/>
            <a:ext cx="6840537" cy="1488711"/>
          </a:xfrm>
        </p:spPr>
        <p:txBody>
          <a:bodyPr/>
          <a:lstStyle/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Alles regelen voor jezelf en je kindje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8" y="2482311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 smtClean="0">
                <a:solidFill>
                  <a:prstClr val="black"/>
                </a:solidFill>
              </a:rPr>
              <a:t>Kind </a:t>
            </a:r>
            <a:r>
              <a:rPr lang="nl-NL" b="1" dirty="0">
                <a:solidFill>
                  <a:prstClr val="black"/>
                </a:solidFill>
              </a:rPr>
              <a:t>krijgen en zelf opvoeden</a:t>
            </a:r>
          </a:p>
        </p:txBody>
      </p:sp>
    </p:spTree>
    <p:extLst>
      <p:ext uri="{BB962C8B-B14F-4D97-AF65-F5344CB8AC3E}">
        <p14:creationId xmlns:p14="http://schemas.microsoft.com/office/powerpoint/2010/main" val="3977589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964010" y="1210490"/>
            <a:ext cx="2128838" cy="621121"/>
          </a:xfrm>
        </p:spPr>
        <p:txBody>
          <a:bodyPr/>
          <a:lstStyle/>
          <a:p>
            <a:pPr eaLnBrk="1" hangingPunct="1"/>
            <a:r>
              <a:rPr lang="nl-NL" sz="2400" dirty="0" smtClean="0">
                <a:latin typeface="Arial" charset="0"/>
                <a:cs typeface="Arial" charset="0"/>
              </a:rPr>
              <a:t/>
            </a:r>
            <a:br>
              <a:rPr lang="nl-NL" sz="2400" dirty="0" smtClean="0">
                <a:latin typeface="Arial" charset="0"/>
                <a:cs typeface="Arial" charset="0"/>
              </a:rPr>
            </a:br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5502" y="2821576"/>
            <a:ext cx="6840537" cy="1994264"/>
          </a:xfrm>
        </p:spPr>
        <p:txBody>
          <a:bodyPr/>
          <a:lstStyle/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kan voor korte en langere tijd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kan ook bij familie of bekenden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soms pleeggezin voor moeder én kind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je blijft voor de wet ouder van het kind</a:t>
            </a:r>
          </a:p>
          <a:p>
            <a:pPr eaLnBrk="1" hangingPunct="1"/>
            <a:endParaRPr lang="nl-NL" sz="800" dirty="0" smtClean="0">
              <a:latin typeface="Arial" charset="0"/>
              <a:cs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47788" y="228345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Kind krijgen en in pleeggezin</a:t>
            </a:r>
          </a:p>
        </p:txBody>
      </p:sp>
    </p:spTree>
    <p:extLst>
      <p:ext uri="{BB962C8B-B14F-4D97-AF65-F5344CB8AC3E}">
        <p14:creationId xmlns:p14="http://schemas.microsoft.com/office/powerpoint/2010/main" val="665493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5876925" y="1158875"/>
            <a:ext cx="2128838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594429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nl-NL" sz="18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nl-NL" sz="8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Rechthoek 1"/>
          <p:cNvSpPr/>
          <p:nvPr/>
        </p:nvSpPr>
        <p:spPr>
          <a:xfrm>
            <a:off x="1347788" y="234113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Kind krijgen en afstaan ter adoptie</a:t>
            </a:r>
          </a:p>
        </p:txBody>
      </p:sp>
      <p:sp>
        <p:nvSpPr>
          <p:cNvPr id="5" name="Rechthoek 4"/>
          <p:cNvSpPr/>
          <p:nvPr/>
        </p:nvSpPr>
        <p:spPr>
          <a:xfrm>
            <a:off x="1604054" y="2854480"/>
            <a:ext cx="6338163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  </a:t>
            </a:r>
            <a:r>
              <a:rPr lang="nl-NL" sz="1400" dirty="0" smtClean="0">
                <a:solidFill>
                  <a:prstClr val="black"/>
                </a:solidFill>
              </a:rPr>
              <a:t>3 maanden bedenktijd na geboorte: kindje gaat naar tijdelijk gezin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smtClean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na 3 maanden: kindje gaat naar adoptiegezin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 adoptieouders zijn voor de wet de ouders van het kind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2000" dirty="0" smtClean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juridisch alles regelen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</a:rPr>
              <a:t> </a:t>
            </a:r>
            <a:r>
              <a:rPr lang="nl-NL" sz="1400" dirty="0" smtClean="0">
                <a:solidFill>
                  <a:prstClr val="black"/>
                </a:solidFill>
              </a:rPr>
              <a:t>   emotioneel zwaar</a:t>
            </a:r>
          </a:p>
          <a:p>
            <a:pPr lvl="0">
              <a:spcBef>
                <a:spcPct val="20000"/>
              </a:spcBef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</a:rPr>
              <a:t>  </a:t>
            </a:r>
            <a:r>
              <a:rPr lang="nl-NL" sz="1400" dirty="0" smtClean="0">
                <a:solidFill>
                  <a:prstClr val="black"/>
                </a:solidFill>
              </a:rPr>
              <a:t>  afgeraden vanwege identiteitsproblemen kind op latere leeftijd</a:t>
            </a:r>
            <a:endParaRPr lang="nl-NL" sz="14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nl-NL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94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5988050" y="1283925"/>
            <a:ext cx="2208213" cy="852487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7" y="2300288"/>
            <a:ext cx="6986315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Waarom deze les?</a:t>
            </a:r>
            <a:r>
              <a:rPr lang="nl-NL" sz="2400" b="1" dirty="0" smtClean="0">
                <a:latin typeface="Arial" charset="0"/>
                <a:cs typeface="Arial" charset="0"/>
              </a:rPr>
              <a:t/>
            </a:r>
            <a:br>
              <a:rPr lang="nl-NL" sz="2400" b="1" dirty="0" smtClean="0">
                <a:latin typeface="Arial" charset="0"/>
                <a:cs typeface="Arial" charset="0"/>
              </a:rPr>
            </a:b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E</a:t>
            </a:r>
            <a:r>
              <a:rPr lang="nl-NL" sz="1400" dirty="0" smtClean="0">
                <a:latin typeface="Arial" charset="0"/>
                <a:cs typeface="Arial" charset="0"/>
              </a:rPr>
              <a:t>lk jaar worden ongeveer 5000 jongeren tot 20 jaar onbedoeld zwanger.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Ook volwassenen worden onbedoeld zwanger.</a:t>
            </a:r>
          </a:p>
          <a:p>
            <a:pPr marL="0" indent="0" eaLnBrk="1" hangingPunct="1"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MBO-studenten stoppen met school omdat ze zwanger zijn.       </a:t>
            </a:r>
          </a:p>
          <a:p>
            <a:pPr marL="0" indent="0" eaLnBrk="1" hangingPunct="1">
              <a:buNone/>
            </a:pP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8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 Om te leren wat de oorzaken, gevolgen en keuzemogelijkheden zijn bij 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onbedoelde zwangerschap.</a:t>
            </a:r>
          </a:p>
        </p:txBody>
      </p:sp>
    </p:spTree>
    <p:extLst>
      <p:ext uri="{BB962C8B-B14F-4D97-AF65-F5344CB8AC3E}">
        <p14:creationId xmlns:p14="http://schemas.microsoft.com/office/powerpoint/2010/main" val="3438187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708650" y="1209967"/>
            <a:ext cx="2482850" cy="92392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52588" y="2902676"/>
            <a:ext cx="6750050" cy="1523955"/>
          </a:xfrm>
        </p:spPr>
        <p:txBody>
          <a:bodyPr rtlCol="0">
            <a:normAutofit lnSpcReduction="10000"/>
          </a:bodyPr>
          <a:lstStyle/>
          <a:p>
            <a:pPr marL="0" lvl="0" indent="0" eaLnBrk="1" hangingPunct="1">
              <a:buNone/>
            </a:pPr>
            <a:endParaRPr lang="nl-NL" sz="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Kies een scenario of maak zelf een scenario.</a:t>
            </a:r>
          </a:p>
          <a:p>
            <a:pPr marL="0" lvl="0" indent="0" eaLnBrk="1" hangingPunct="1">
              <a:buNone/>
            </a:pPr>
            <a:endParaRPr lang="nl-NL" sz="800" dirty="0" smtClean="0">
              <a:latin typeface="Arial"/>
              <a:cs typeface="Arial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  Bespreek de vragen met je groepje.</a:t>
            </a:r>
          </a:p>
          <a:p>
            <a:pPr marL="0" lvl="0" indent="0" eaLnBrk="1" hangingPunct="1">
              <a:buNone/>
            </a:pPr>
            <a:endParaRPr lang="nl-NL" sz="900" dirty="0" smtClean="0">
              <a:latin typeface="Arial"/>
              <a:cs typeface="Arial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  Bespreek de antwoorden na met de klas.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endParaRPr lang="nl-NL" sz="1400" b="1" u="sng" dirty="0">
              <a:latin typeface="Arial"/>
              <a:cs typeface="Arial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600" dirty="0" smtClean="0"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47788" y="2163019"/>
            <a:ext cx="60719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1614488" algn="l"/>
              </a:tabLst>
              <a:defRPr/>
            </a:pPr>
            <a:r>
              <a:rPr lang="nl-NL" b="1" dirty="0">
                <a:solidFill>
                  <a:prstClr val="black"/>
                </a:solidFill>
                <a:latin typeface="Arial"/>
                <a:cs typeface="Arial"/>
              </a:rPr>
              <a:t>Opdracht </a:t>
            </a:r>
            <a:r>
              <a:rPr lang="nl-NL" b="1" dirty="0" smtClean="0">
                <a:solidFill>
                  <a:prstClr val="black"/>
                </a:solidFill>
                <a:latin typeface="Arial"/>
                <a:cs typeface="Arial"/>
              </a:rPr>
              <a:t>3.   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1614488" algn="l"/>
              </a:tabLst>
              <a:defRPr/>
            </a:pPr>
            <a:r>
              <a:rPr lang="nl-NL" b="1" dirty="0" smtClean="0">
                <a:solidFill>
                  <a:prstClr val="black"/>
                </a:solidFill>
                <a:latin typeface="Arial"/>
                <a:cs typeface="Arial"/>
              </a:rPr>
              <a:t>Onbedoeld </a:t>
            </a:r>
            <a:r>
              <a:rPr lang="nl-NL" b="1" dirty="0">
                <a:solidFill>
                  <a:prstClr val="black"/>
                </a:solidFill>
                <a:latin typeface="Arial"/>
                <a:cs typeface="Arial"/>
              </a:rPr>
              <a:t>zwanger, wat kies je?</a:t>
            </a:r>
          </a:p>
        </p:txBody>
      </p:sp>
    </p:spTree>
    <p:extLst>
      <p:ext uri="{BB962C8B-B14F-4D97-AF65-F5344CB8AC3E}">
        <p14:creationId xmlns:p14="http://schemas.microsoft.com/office/powerpoint/2010/main" val="19925616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708650" y="1260475"/>
            <a:ext cx="2482850" cy="92392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65502" y="2847747"/>
            <a:ext cx="6750050" cy="230772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tabLst>
                <a:tab pos="1614488" algn="l"/>
              </a:tabLst>
              <a:defRPr/>
            </a:pP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 beslissing is moeilijk én definitief, denk dus goed na voor je beslist: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Waar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vind je betrouwbare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informatie?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Hoe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kun je op basis van alle informatie een beslissing nemen? 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Ga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je dit alleen beslissen of met je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partner?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Wie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kan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verder helpen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met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beslissen?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Zoek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</a:rPr>
              <a:t>professionele steun 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hulp. </a:t>
            </a: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1614488" algn="l"/>
              </a:tabLst>
              <a:defRPr/>
            </a:pPr>
            <a:endParaRPr lang="nl-N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1614488" algn="l"/>
              </a:tabLst>
              <a:defRPr/>
            </a:pPr>
            <a:endParaRPr lang="nl-NL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600" dirty="0" smtClean="0">
              <a:latin typeface="Arial"/>
              <a:cs typeface="Arial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47788" y="2175230"/>
            <a:ext cx="571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1614488" algn="l"/>
              </a:tabLst>
              <a:defRPr/>
            </a:pPr>
            <a:r>
              <a:rPr lang="nl-NL" b="1" dirty="0" smtClean="0">
                <a:solidFill>
                  <a:prstClr val="black"/>
                </a:solidFill>
                <a:latin typeface="Arial"/>
                <a:cs typeface="Arial"/>
              </a:rPr>
              <a:t>Nabespreking opdracht 3.</a:t>
            </a:r>
            <a:endParaRPr lang="nl-NL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717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>
          <a:xfrm>
            <a:off x="5570538" y="1133475"/>
            <a:ext cx="2773362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3606" y="2656114"/>
            <a:ext cx="6794500" cy="262953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Zijn er nog vragen?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600" b="1" dirty="0" smtClean="0">
                <a:latin typeface="Arial" charset="0"/>
                <a:cs typeface="Arial" charset="0"/>
              </a:rPr>
              <a:t>Meer informatie: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www.fiom.nl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  <a:hlinkClick r:id="rId4"/>
              </a:rPr>
              <a:t>www.casa.nl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  <a:hlinkClick r:id="rId5"/>
              </a:rPr>
              <a:t>www.sense.info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  <a:hlinkClick r:id="rId6"/>
              </a:rPr>
              <a:t>www.siriz.nl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  <a:hlinkClick r:id="rId7"/>
              </a:rPr>
              <a:t>www.tienermoeders.nl</a:t>
            </a:r>
            <a:r>
              <a:rPr lang="nl-NL" sz="14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53606" y="2177326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Afronding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8446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038215" y="1258113"/>
            <a:ext cx="2041525" cy="941387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1574211" y="2522140"/>
            <a:ext cx="6249987" cy="218585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Opdracht 1.  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Onbedoeld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zwanger: waarom?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Opdracht 2.   Onbedoeld zwanger: wat nu?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Opdracht 3.   Onbedoeld zwanger: wat kies je?</a:t>
            </a:r>
            <a:endParaRPr lang="nl-NL" sz="2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8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Afronding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347788" y="2199500"/>
            <a:ext cx="146706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nl-NL" b="1" dirty="0">
                <a:solidFill>
                  <a:prstClr val="black"/>
                </a:solidFill>
              </a:rPr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4777948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5732463" y="1273402"/>
            <a:ext cx="2559050" cy="7905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19458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330450"/>
            <a:ext cx="6750050" cy="3159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Opdracht 1.   Onbedoeld zwanger: waarom?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endParaRPr lang="nl-NL" sz="2000" dirty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	</a:t>
            </a:r>
            <a:r>
              <a:rPr lang="nl-NL" sz="1600" dirty="0" smtClean="0">
                <a:latin typeface="Arial" charset="0"/>
                <a:cs typeface="Arial" charset="0"/>
              </a:rPr>
              <a:t>Noem oorzaken van een onbedoelde zwangerschap.</a:t>
            </a:r>
          </a:p>
        </p:txBody>
      </p:sp>
    </p:spTree>
    <p:extLst>
      <p:ext uri="{BB962C8B-B14F-4D97-AF65-F5344CB8AC3E}">
        <p14:creationId xmlns:p14="http://schemas.microsoft.com/office/powerpoint/2010/main" val="2025089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708650" y="1164681"/>
            <a:ext cx="2482850" cy="92392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220731"/>
            <a:ext cx="6750050" cy="229030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r>
              <a:rPr lang="nl-NL" sz="1800" b="1" dirty="0" smtClean="0">
                <a:latin typeface="Arial"/>
                <a:cs typeface="Arial"/>
              </a:rPr>
              <a:t>Opdracht 2.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r>
              <a:rPr lang="nl-NL" sz="1800" b="1" dirty="0" smtClean="0">
                <a:latin typeface="Arial"/>
                <a:cs typeface="Arial"/>
              </a:rPr>
              <a:t>Onbedoeld zwanger, wat nu?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endParaRPr lang="nl-NL" sz="1400" b="1" u="sng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endParaRPr lang="nl-NL" sz="1400" b="1" u="sng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r>
              <a:rPr lang="nl-NL" sz="1800" b="1" i="1" dirty="0" smtClean="0">
                <a:latin typeface="Arial"/>
                <a:cs typeface="Arial"/>
              </a:rPr>
              <a:t>          Hoe merk je het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tabLst>
                <a:tab pos="1614488" algn="l"/>
              </a:tabLst>
              <a:defRPr/>
            </a:pPr>
            <a:r>
              <a:rPr lang="nl-NL" sz="1800" b="1" i="1" dirty="0">
                <a:latin typeface="Arial"/>
                <a:cs typeface="Arial"/>
              </a:rPr>
              <a:t>	</a:t>
            </a:r>
            <a:r>
              <a:rPr lang="nl-NL" sz="1800" b="1" i="1" dirty="0" smtClean="0">
                <a:latin typeface="Arial"/>
                <a:cs typeface="Arial"/>
              </a:rPr>
              <a:t>	   als je onbedoeld zwanger bent?</a:t>
            </a:r>
            <a:endParaRPr lang="nl-NL" sz="1800" b="1" i="1" dirty="0">
              <a:latin typeface="Arial"/>
              <a:cs typeface="Arial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150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5708650" y="1186739"/>
            <a:ext cx="2482850" cy="92392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4218" y="2612662"/>
            <a:ext cx="5749062" cy="2577647"/>
          </a:xfrm>
        </p:spPr>
        <p:txBody>
          <a:bodyPr rtlCol="0">
            <a:normAutofit fontScale="92500" lnSpcReduction="10000"/>
          </a:bodyPr>
          <a:lstStyle/>
          <a:p>
            <a:pPr marL="0" lvl="0" indent="0" eaLnBrk="1" hangingPunct="1">
              <a:lnSpc>
                <a:spcPct val="80000"/>
              </a:lnSpc>
              <a:buNone/>
            </a:pPr>
            <a:endParaRPr lang="nl-NL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Je wordt niet </a:t>
            </a:r>
            <a:r>
              <a:rPr lang="nl-NL" sz="1500" dirty="0" smtClean="0">
                <a:solidFill>
                  <a:prstClr val="black"/>
                </a:solidFill>
                <a:latin typeface="Arial"/>
                <a:cs typeface="Arial"/>
              </a:rPr>
              <a:t>ongesteld </a:t>
            </a:r>
            <a:r>
              <a:rPr lang="nl-NL" sz="1500" dirty="0">
                <a:solidFill>
                  <a:prstClr val="black"/>
                </a:solidFill>
                <a:latin typeface="Arial"/>
                <a:cs typeface="Arial"/>
              </a:rPr>
              <a:t>of verliest maar een klein beetje </a:t>
            </a:r>
            <a:r>
              <a:rPr lang="nl-NL" sz="1500" dirty="0" smtClean="0">
                <a:solidFill>
                  <a:prstClr val="black"/>
                </a:solidFill>
                <a:latin typeface="Arial"/>
                <a:cs typeface="Arial"/>
              </a:rPr>
              <a:t>bloed.</a:t>
            </a:r>
            <a:endParaRPr lang="nl-NL" sz="1500" dirty="0" smtClean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000" dirty="0" smtClean="0">
                <a:latin typeface="Arial"/>
                <a:cs typeface="Arial"/>
              </a:rPr>
              <a:t>  </a:t>
            </a:r>
            <a:r>
              <a:rPr lang="nl-NL" sz="1500" dirty="0" smtClean="0">
                <a:solidFill>
                  <a:prstClr val="black"/>
                </a:solidFill>
                <a:latin typeface="Arial"/>
                <a:cs typeface="Arial"/>
              </a:rPr>
              <a:t>Je </a:t>
            </a:r>
            <a:r>
              <a:rPr lang="nl-NL" sz="1500" dirty="0">
                <a:solidFill>
                  <a:prstClr val="black"/>
                </a:solidFill>
                <a:latin typeface="Arial"/>
                <a:cs typeface="Arial"/>
              </a:rPr>
              <a:t>bent misselijk, hebt gespannen borsten, bent sneller </a:t>
            </a:r>
            <a:r>
              <a:rPr lang="nl-NL" sz="1500" dirty="0" smtClean="0">
                <a:solidFill>
                  <a:prstClr val="black"/>
                </a:solidFill>
                <a:latin typeface="Arial"/>
                <a:cs typeface="Arial"/>
              </a:rPr>
              <a:t>moe.</a:t>
            </a:r>
            <a:endParaRPr lang="nl-NL" sz="1500" dirty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000" dirty="0" smtClean="0">
                <a:latin typeface="Arial"/>
                <a:cs typeface="Arial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Sommige </a:t>
            </a:r>
            <a:r>
              <a:rPr lang="nl-NL" sz="1500" dirty="0">
                <a:latin typeface="Arial"/>
                <a:cs typeface="Arial"/>
              </a:rPr>
              <a:t>vrouwen hebben er weinig of geen last van</a:t>
            </a:r>
            <a:r>
              <a:rPr lang="nl-NL" sz="1500" dirty="0" smtClean="0">
                <a:latin typeface="Arial"/>
                <a:cs typeface="Arial"/>
              </a:rPr>
              <a:t>.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000" dirty="0">
                <a:latin typeface="Arial"/>
                <a:cs typeface="Arial"/>
              </a:rPr>
              <a:t> </a:t>
            </a:r>
            <a:r>
              <a:rPr lang="nl-NL" sz="3000" dirty="0" smtClean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Soms </a:t>
            </a:r>
            <a:r>
              <a:rPr lang="nl-NL" sz="1500" dirty="0">
                <a:latin typeface="Arial"/>
                <a:cs typeface="Arial"/>
              </a:rPr>
              <a:t>merkt een vrouw het niet gelijk, maar pas veel later.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dirty="0">
                <a:latin typeface="Arial"/>
                <a:cs typeface="Arial"/>
              </a:rPr>
              <a:t> </a:t>
            </a:r>
            <a:endParaRPr lang="nl-NL" sz="1400" dirty="0" smtClean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244367" y="2277997"/>
            <a:ext cx="5455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1614488" algn="l"/>
              </a:tabLst>
              <a:defRPr/>
            </a:pPr>
            <a:r>
              <a:rPr lang="nl-NL" b="1" dirty="0">
                <a:solidFill>
                  <a:prstClr val="black"/>
                </a:solidFill>
                <a:latin typeface="Arial"/>
                <a:cs typeface="Arial"/>
              </a:rPr>
              <a:t>Hoe merk je het als je onbedoeld zwanger bent?</a:t>
            </a:r>
          </a:p>
        </p:txBody>
      </p:sp>
    </p:spTree>
    <p:extLst>
      <p:ext uri="{BB962C8B-B14F-4D97-AF65-F5344CB8AC3E}">
        <p14:creationId xmlns:p14="http://schemas.microsoft.com/office/powerpoint/2010/main" val="11951197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5885951" y="1392645"/>
            <a:ext cx="2247900" cy="6127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8888" y="2295525"/>
            <a:ext cx="6750050" cy="3324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/>
            </a:r>
            <a:br>
              <a:rPr lang="nl-NL" sz="1900" dirty="0" smtClean="0">
                <a:latin typeface="Arial"/>
                <a:cs typeface="Arial"/>
              </a:rPr>
            </a:br>
            <a:endParaRPr lang="nl-NL" sz="1900" b="1" i="1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b="1" i="1" dirty="0" smtClean="0">
                <a:latin typeface="Arial"/>
                <a:cs typeface="Arial"/>
              </a:rPr>
              <a:t>    </a:t>
            </a:r>
            <a:r>
              <a:rPr lang="nl-NL" sz="1800" b="1" i="1" dirty="0" smtClean="0">
                <a:latin typeface="Arial"/>
                <a:cs typeface="Arial"/>
              </a:rPr>
              <a:t>Wat moet je doen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b="1" i="1" dirty="0">
                <a:latin typeface="Arial"/>
                <a:cs typeface="Arial"/>
              </a:rPr>
              <a:t>	</a:t>
            </a:r>
            <a:r>
              <a:rPr lang="nl-NL" sz="1800" b="1" i="1" dirty="0" smtClean="0">
                <a:latin typeface="Arial"/>
                <a:cs typeface="Arial"/>
              </a:rPr>
              <a:t>		     als je denkt dat je zwanger bent?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49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5877242" y="1349103"/>
            <a:ext cx="2247900" cy="612775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8887" y="2077812"/>
            <a:ext cx="6988175" cy="33242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 smtClean="0">
                <a:latin typeface="Arial"/>
                <a:cs typeface="Arial"/>
              </a:rPr>
              <a:t/>
            </a:r>
            <a:br>
              <a:rPr lang="nl-NL" sz="1900" dirty="0" smtClean="0">
                <a:latin typeface="Arial"/>
                <a:cs typeface="Arial"/>
              </a:rPr>
            </a:br>
            <a:r>
              <a:rPr lang="nl-NL" sz="1900" b="1" dirty="0" smtClean="0">
                <a:latin typeface="Arial"/>
                <a:cs typeface="Arial"/>
              </a:rPr>
              <a:t>Doe </a:t>
            </a:r>
            <a:r>
              <a:rPr lang="nl-NL" sz="1900" b="1" dirty="0">
                <a:latin typeface="Arial"/>
                <a:cs typeface="Arial"/>
              </a:rPr>
              <a:t>zo snel mogelijk een </a:t>
            </a:r>
            <a:r>
              <a:rPr lang="nl-NL" sz="1900" b="1" dirty="0" smtClean="0">
                <a:latin typeface="Arial"/>
                <a:cs typeface="Arial"/>
              </a:rPr>
              <a:t>zwangerschapstest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(dit kan vanaf </a:t>
            </a:r>
            <a:r>
              <a:rPr lang="nl-NL" sz="1500" dirty="0">
                <a:latin typeface="Arial"/>
                <a:cs typeface="Arial"/>
              </a:rPr>
              <a:t>de </a:t>
            </a:r>
            <a:r>
              <a:rPr lang="nl-NL" sz="1500" dirty="0" smtClean="0">
                <a:latin typeface="Arial"/>
                <a:cs typeface="Arial"/>
              </a:rPr>
              <a:t>dag dat je ongesteld </a:t>
            </a:r>
            <a:r>
              <a:rPr lang="nl-NL" sz="1500" dirty="0">
                <a:latin typeface="Arial"/>
                <a:cs typeface="Arial"/>
              </a:rPr>
              <a:t>had moeten </a:t>
            </a:r>
            <a:r>
              <a:rPr lang="nl-NL" sz="1500" dirty="0" smtClean="0">
                <a:latin typeface="Arial"/>
                <a:cs typeface="Arial"/>
              </a:rPr>
              <a:t>worden):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3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3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Lees </a:t>
            </a:r>
            <a:r>
              <a:rPr lang="nl-NL" sz="1500" dirty="0">
                <a:latin typeface="Arial"/>
                <a:cs typeface="Arial"/>
              </a:rPr>
              <a:t>eerst de bijsluiter. </a:t>
            </a:r>
            <a:endParaRPr lang="nl-NL" sz="1500" dirty="0" smtClean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300" dirty="0" smtClean="0">
                <a:latin typeface="Arial"/>
                <a:cs typeface="Arial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Houd de </a:t>
            </a:r>
            <a:r>
              <a:rPr lang="nl-NL" sz="1500" dirty="0">
                <a:latin typeface="Arial"/>
                <a:cs typeface="Arial"/>
              </a:rPr>
              <a:t>teststrip enkele seconden in de urine(straal), het liefst </a:t>
            </a:r>
            <a:r>
              <a:rPr lang="nl-NL" sz="1500" dirty="0" smtClean="0">
                <a:latin typeface="Arial"/>
                <a:cs typeface="Arial"/>
              </a:rPr>
              <a:t>in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    </a:t>
            </a: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  ochtendurine.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300" dirty="0" smtClean="0">
                <a:latin typeface="Arial"/>
                <a:cs typeface="Arial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Na </a:t>
            </a:r>
            <a:r>
              <a:rPr lang="nl-NL" sz="1500" dirty="0">
                <a:latin typeface="Arial"/>
                <a:cs typeface="Arial"/>
              </a:rPr>
              <a:t>enkele minuten </a:t>
            </a:r>
            <a:r>
              <a:rPr lang="nl-NL" sz="1500" dirty="0" smtClean="0">
                <a:latin typeface="Arial"/>
                <a:cs typeface="Arial"/>
              </a:rPr>
              <a:t>zie je het resultaat. 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3300" dirty="0" smtClean="0">
                <a:latin typeface="Arial"/>
                <a:cs typeface="Arial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Is </a:t>
            </a:r>
            <a:r>
              <a:rPr lang="nl-NL" sz="1500" dirty="0">
                <a:latin typeface="Arial"/>
                <a:cs typeface="Arial"/>
              </a:rPr>
              <a:t>de test negatief?  </a:t>
            </a:r>
            <a:endParaRPr lang="nl-NL" sz="1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        Waarschijnlijk </a:t>
            </a:r>
            <a:r>
              <a:rPr lang="nl-NL" sz="1500" dirty="0">
                <a:latin typeface="Arial"/>
                <a:cs typeface="Arial"/>
              </a:rPr>
              <a:t>ben je niet zwanger, maar </a:t>
            </a:r>
            <a:r>
              <a:rPr lang="nl-NL" sz="1500" dirty="0" smtClean="0">
                <a:latin typeface="Arial"/>
                <a:cs typeface="Arial"/>
              </a:rPr>
              <a:t>doe na een paar dagen nog een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       test om het zeker te weten.</a:t>
            </a:r>
          </a:p>
        </p:txBody>
      </p:sp>
    </p:spTree>
    <p:extLst>
      <p:ext uri="{BB962C8B-B14F-4D97-AF65-F5344CB8AC3E}">
        <p14:creationId xmlns:p14="http://schemas.microsoft.com/office/powerpoint/2010/main" val="21599022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5705747" y="1033463"/>
            <a:ext cx="2481263" cy="1143000"/>
          </a:xfrm>
        </p:spPr>
        <p:txBody>
          <a:bodyPr/>
          <a:lstStyle/>
          <a:p>
            <a:pPr eaLnBrk="1" hangingPunct="1"/>
            <a:r>
              <a:rPr lang="nl-NL" sz="1800" b="1" i="1" dirty="0" smtClean="0">
                <a:latin typeface="Arial" charset="0"/>
                <a:cs typeface="Arial" charset="0"/>
              </a:rPr>
              <a:t>Onbedoelde zwangerschap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7788" y="2151063"/>
            <a:ext cx="6750050" cy="31607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nl-NL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800" b="1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>
                <a:latin typeface="Arial" charset="0"/>
                <a:cs typeface="Arial" charset="0"/>
              </a:rPr>
              <a:t>	</a:t>
            </a:r>
            <a:r>
              <a:rPr lang="nl-NL" sz="1800" b="1" dirty="0" smtClean="0">
                <a:latin typeface="Arial" charset="0"/>
                <a:cs typeface="Arial" charset="0"/>
              </a:rPr>
              <a:t>	</a:t>
            </a:r>
            <a:r>
              <a:rPr lang="nl-NL" sz="1800" b="1" i="1" dirty="0" smtClean="0">
                <a:latin typeface="Arial" charset="0"/>
                <a:cs typeface="Arial" charset="0"/>
              </a:rPr>
              <a:t>Waar kun je een zwangerschapstest halen?</a:t>
            </a:r>
          </a:p>
          <a:p>
            <a:pPr marL="0" indent="0" algn="ctr" eaLnBrk="1" hangingPunct="1">
              <a:buFont typeface="Arial" charset="0"/>
              <a:buNone/>
            </a:pPr>
            <a:endParaRPr lang="nl-NL" sz="1600" b="1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431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654</Words>
  <Application>Microsoft Office PowerPoint</Application>
  <PresentationFormat>Diavoorstelling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Office-thema</vt:lpstr>
      <vt:lpstr>Onbedoelde   zwangerschap</vt:lpstr>
      <vt:lpstr>Onbedoelde zwangerschap</vt:lpstr>
      <vt:lpstr>Onbedoelde zwangerschap</vt:lpstr>
      <vt:lpstr>Onbedoelde zwangerschap</vt:lpstr>
      <vt:lpstr>Onbedoelde zwangerschap</vt:lpstr>
      <vt:lpstr>Onbedoelde zwangerschap</vt:lpstr>
      <vt:lpstr>Onbedoelde zwangerschap</vt:lpstr>
      <vt:lpstr>Onbedoelde zwangerschap</vt:lpstr>
      <vt:lpstr>Onbedoelde zwangerschap</vt:lpstr>
      <vt:lpstr>Onbedoelde zwangerschap</vt:lpstr>
      <vt:lpstr> Onbedoelde zwangerschap</vt:lpstr>
      <vt:lpstr> Onbedoelde zwangerschap</vt:lpstr>
      <vt:lpstr> Onbedoelde zwangerschap</vt:lpstr>
      <vt:lpstr> Onbedoelde zwangerschap</vt:lpstr>
      <vt:lpstr>Onbedoelde zwangerschap</vt:lpstr>
      <vt:lpstr>Onbedoelde zwangerschap</vt:lpstr>
      <vt:lpstr>Onbedoelde zwangerschap</vt:lpstr>
      <vt:lpstr> Onbedoelde zwangerschap</vt:lpstr>
      <vt:lpstr>Onbedoelde zwangerschap</vt:lpstr>
      <vt:lpstr>Onbedoelde zwangerschap</vt:lpstr>
      <vt:lpstr>Onbedoelde zwangerschap</vt:lpstr>
      <vt:lpstr>Onbedoelde zwangerschap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 Bart Adriaanse</dc:creator>
  <cp:lastModifiedBy>Watzeels J.C.M. (Anita)</cp:lastModifiedBy>
  <cp:revision>109</cp:revision>
  <dcterms:created xsi:type="dcterms:W3CDTF">2012-09-03T14:23:03Z</dcterms:created>
  <dcterms:modified xsi:type="dcterms:W3CDTF">2017-03-17T12:13:20Z</dcterms:modified>
</cp:coreProperties>
</file>